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2B738AA7-9D32-4F92-B6D9-6FF22447C8E0}"/>
    <pc:docChg chg="custSel modSld">
      <pc:chgData name="Stijn Weijermars" userId="2933e1d2-70ff-47b3-ad61-d61e32fda646" providerId="ADAL" clId="{2B738AA7-9D32-4F92-B6D9-6FF22447C8E0}" dt="2023-09-05T14:48:30.290" v="45" actId="313"/>
      <pc:docMkLst>
        <pc:docMk/>
      </pc:docMkLst>
      <pc:sldChg chg="addSp delSp modSp mod">
        <pc:chgData name="Stijn Weijermars" userId="2933e1d2-70ff-47b3-ad61-d61e32fda646" providerId="ADAL" clId="{2B738AA7-9D32-4F92-B6D9-6FF22447C8E0}" dt="2023-09-05T14:48:30.290" v="45" actId="313"/>
        <pc:sldMkLst>
          <pc:docMk/>
          <pc:sldMk cId="3868068802" sldId="261"/>
        </pc:sldMkLst>
        <pc:spChg chg="mod">
          <ac:chgData name="Stijn Weijermars" userId="2933e1d2-70ff-47b3-ad61-d61e32fda646" providerId="ADAL" clId="{2B738AA7-9D32-4F92-B6D9-6FF22447C8E0}" dt="2023-09-05T14:48:30.290" v="45" actId="313"/>
          <ac:spMkLst>
            <pc:docMk/>
            <pc:sldMk cId="3868068802" sldId="261"/>
            <ac:spMk id="6" creationId="{A636B473-CAAE-4D3B-ABCD-7E3A9E23F00A}"/>
          </ac:spMkLst>
        </pc:spChg>
        <pc:picChg chg="del">
          <ac:chgData name="Stijn Weijermars" userId="2933e1d2-70ff-47b3-ad61-d61e32fda646" providerId="ADAL" clId="{2B738AA7-9D32-4F92-B6D9-6FF22447C8E0}" dt="2023-09-05T14:44:56.725" v="2" actId="478"/>
          <ac:picMkLst>
            <pc:docMk/>
            <pc:sldMk cId="3868068802" sldId="261"/>
            <ac:picMk id="5" creationId="{C62216D8-43E0-394E-F1EC-A45790EFF69E}"/>
          </ac:picMkLst>
        </pc:picChg>
        <pc:picChg chg="add mod">
          <ac:chgData name="Stijn Weijermars" userId="2933e1d2-70ff-47b3-ad61-d61e32fda646" providerId="ADAL" clId="{2B738AA7-9D32-4F92-B6D9-6FF22447C8E0}" dt="2023-09-05T14:45:00.155" v="3" actId="1076"/>
          <ac:picMkLst>
            <pc:docMk/>
            <pc:sldMk cId="3868068802" sldId="261"/>
            <ac:picMk id="7" creationId="{EF951F7E-F609-8D3D-3CD0-C2B961184A3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261EE-6D36-AA2D-E02A-FB75559DEE6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8413DA-A494-3A34-4520-757F49F2BA2E}"/>
              </a:ext>
            </a:extLst>
          </p:cNvPr>
          <p:cNvSpPr>
            <a:spLocks noGrp="1"/>
          </p:cNvSpPr>
          <p:nvPr>
            <p:ph type="dt" sz="half" idx="10"/>
          </p:nvPr>
        </p:nvSpPr>
        <p:spPr/>
        <p:txBody>
          <a:bodyPr/>
          <a:lstStyle/>
          <a:p>
            <a:fld id="{EAAF51F4-24A5-461A-83FF-3D19222ECD74}" type="datetimeFigureOut">
              <a:rPr lang="nl-NL" smtClean="0"/>
              <a:t>5-9-2023</a:t>
            </a:fld>
            <a:endParaRPr lang="nl-NL"/>
          </a:p>
        </p:txBody>
      </p:sp>
      <p:sp>
        <p:nvSpPr>
          <p:cNvPr id="4" name="Tijdelijke aanduiding voor voettekst 3">
            <a:extLst>
              <a:ext uri="{FF2B5EF4-FFF2-40B4-BE49-F238E27FC236}">
                <a16:creationId xmlns:a16="http://schemas.microsoft.com/office/drawing/2014/main" id="{57DC265A-A974-B519-8F00-F0FF8327CF6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B4348D-D2A4-3109-025E-13937F1009C9}"/>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115168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9177D4F-82E1-0A8C-724E-DC3598412EA3}"/>
              </a:ext>
            </a:extLst>
          </p:cNvPr>
          <p:cNvSpPr>
            <a:spLocks noGrp="1"/>
          </p:cNvSpPr>
          <p:nvPr>
            <p:ph type="dt" sz="half" idx="10"/>
          </p:nvPr>
        </p:nvSpPr>
        <p:spPr/>
        <p:txBody>
          <a:bodyPr/>
          <a:lstStyle/>
          <a:p>
            <a:fld id="{EAAF51F4-24A5-461A-83FF-3D19222ECD74}"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D03DD1F0-F047-909A-AD32-009C935BB6B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6464D62-4C0E-978C-C9F0-5595E63A1C5D}"/>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26616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1646E-0DEC-4C32-7F63-1D6687679F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36C606-B69F-EA2B-FB32-901960860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38D325-C7EA-B4E6-C542-07F31539295B}"/>
              </a:ext>
            </a:extLst>
          </p:cNvPr>
          <p:cNvSpPr>
            <a:spLocks noGrp="1"/>
          </p:cNvSpPr>
          <p:nvPr>
            <p:ph type="dt" sz="half" idx="10"/>
          </p:nvPr>
        </p:nvSpPr>
        <p:spPr/>
        <p:txBody>
          <a:bodyPr/>
          <a:lstStyle/>
          <a:p>
            <a:fld id="{EAAF51F4-24A5-461A-83FF-3D19222ECD74}"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A8DC4941-4AA7-B6ED-6282-8FF62FE74E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25F92C-C9DC-0F46-1E68-49CC4DF546D6}"/>
              </a:ext>
            </a:extLst>
          </p:cNvPr>
          <p:cNvSpPr>
            <a:spLocks noGrp="1"/>
          </p:cNvSpPr>
          <p:nvPr>
            <p:ph type="sldNum" sz="quarter" idx="12"/>
          </p:nvPr>
        </p:nvSpPr>
        <p:spPr/>
        <p:txBody>
          <a:bodyPr/>
          <a:lstStyle/>
          <a:p>
            <a:fld id="{6C3C42E6-F800-4DCD-B386-056F1697DA0A}" type="slidenum">
              <a:rPr lang="nl-NL" smtClean="0"/>
              <a:t>‹nr.›</a:t>
            </a:fld>
            <a:endParaRPr lang="nl-NL"/>
          </a:p>
        </p:txBody>
      </p:sp>
    </p:spTree>
    <p:extLst>
      <p:ext uri="{BB962C8B-B14F-4D97-AF65-F5344CB8AC3E}">
        <p14:creationId xmlns:p14="http://schemas.microsoft.com/office/powerpoint/2010/main" val="57005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FD81AD2-F1AB-BA62-630D-1BA3DD6B1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A0A496D-D005-D938-9B31-E983F0F70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521298-8554-231B-64E2-C44660761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F51F4-24A5-461A-83FF-3D19222ECD74}"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F0AC6F86-446E-997D-5C27-4B2F2FBC0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8334DC9-7610-907A-CFE1-AA6A2305C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C42E6-F800-4DCD-B386-056F1697DA0A}" type="slidenum">
              <a:rPr lang="nl-NL" smtClean="0"/>
              <a:t>‹nr.›</a:t>
            </a:fld>
            <a:endParaRPr lang="nl-NL"/>
          </a:p>
        </p:txBody>
      </p:sp>
    </p:spTree>
    <p:extLst>
      <p:ext uri="{BB962C8B-B14F-4D97-AF65-F5344CB8AC3E}">
        <p14:creationId xmlns:p14="http://schemas.microsoft.com/office/powerpoint/2010/main" val="120932661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ribbr.nl/academische-stijlregels/vaag-taalgebruik-voorkom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50AF0-D305-261D-F3D0-833F4E8181BD}"/>
              </a:ext>
            </a:extLst>
          </p:cNvPr>
          <p:cNvSpPr>
            <a:spLocks noGrp="1"/>
          </p:cNvSpPr>
          <p:nvPr>
            <p:ph type="ctrTitle"/>
          </p:nvPr>
        </p:nvSpPr>
        <p:spPr/>
        <p:txBody>
          <a:bodyPr>
            <a:normAutofit/>
          </a:bodyPr>
          <a:lstStyle/>
          <a:p>
            <a:r>
              <a:rPr lang="nl-NL" sz="6000" dirty="0">
                <a:effectLst/>
                <a:latin typeface="Calibri" panose="020F0502020204030204" pitchFamily="34" charset="0"/>
                <a:ea typeface="Segoe UI" panose="020B0502040204020203" pitchFamily="34" charset="0"/>
                <a:cs typeface="Calibri" panose="020F0502020204030204" pitchFamily="34" charset="0"/>
              </a:rPr>
              <a:t> Workshop over het adviesrapport</a:t>
            </a:r>
            <a:endParaRPr lang="nl-NL" dirty="0"/>
          </a:p>
        </p:txBody>
      </p:sp>
      <p:sp>
        <p:nvSpPr>
          <p:cNvPr id="3" name="Ondertitel 2">
            <a:extLst>
              <a:ext uri="{FF2B5EF4-FFF2-40B4-BE49-F238E27FC236}">
                <a16:creationId xmlns:a16="http://schemas.microsoft.com/office/drawing/2014/main" id="{34882B22-E2E5-FF13-1BD5-80BE3B6BFDB6}"/>
              </a:ext>
            </a:extLst>
          </p:cNvPr>
          <p:cNvSpPr>
            <a:spLocks noGrp="1"/>
          </p:cNvSpPr>
          <p:nvPr>
            <p:ph type="subTitle" idx="1"/>
          </p:nvPr>
        </p:nvSpPr>
        <p:spPr/>
        <p:txBody>
          <a:bodyPr/>
          <a:lstStyle/>
          <a:p>
            <a:r>
              <a:rPr lang="nl-NL"/>
              <a:t>Hoe ziet zo’n rapport eruit en wat verwachten we?</a:t>
            </a:r>
          </a:p>
        </p:txBody>
      </p:sp>
    </p:spTree>
    <p:extLst>
      <p:ext uri="{BB962C8B-B14F-4D97-AF65-F5344CB8AC3E}">
        <p14:creationId xmlns:p14="http://schemas.microsoft.com/office/powerpoint/2010/main" val="132267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229EAFB-7493-9AC6-C3F5-72238AB7FB19}"/>
              </a:ext>
            </a:extLst>
          </p:cNvPr>
          <p:cNvSpPr txBox="1"/>
          <p:nvPr/>
        </p:nvSpPr>
        <p:spPr>
          <a:xfrm>
            <a:off x="779443" y="439354"/>
            <a:ext cx="8937434" cy="2308324"/>
          </a:xfrm>
          <a:prstGeom prst="rect">
            <a:avLst/>
          </a:prstGeom>
          <a:noFill/>
        </p:spPr>
        <p:txBody>
          <a:bodyPr wrap="square">
            <a:spAutoFit/>
          </a:bodyPr>
          <a:lstStyle/>
          <a:p>
            <a:r>
              <a:rPr lang="nl-NL" sz="2400" b="1"/>
              <a:t>Analyse van alle data om de hoofdvraag te beantwoorden:</a:t>
            </a:r>
          </a:p>
          <a:p>
            <a:pPr marL="342900" indent="-342900">
              <a:buFont typeface="Arial" panose="020B0604020202020204" pitchFamily="34" charset="0"/>
              <a:buChar char="•"/>
            </a:pPr>
            <a:r>
              <a:rPr lang="nl-NL" sz="2400"/>
              <a:t>De verzamelde data is stapsgewijs geanalyseerd, de verschillende stappen zijn uitgewerkt. </a:t>
            </a:r>
          </a:p>
          <a:p>
            <a:pPr marL="342900" indent="-342900">
              <a:buFont typeface="Arial" panose="020B0604020202020204" pitchFamily="34" charset="0"/>
              <a:buChar char="•"/>
            </a:pPr>
            <a:r>
              <a:rPr lang="nl-NL" sz="2400"/>
              <a:t>Er is aangegeven wat de meest relevante informatie uit de bronnen is, deze informatie is gebruikt om een theoretische kader te schrijven. </a:t>
            </a:r>
          </a:p>
        </p:txBody>
      </p:sp>
      <p:sp>
        <p:nvSpPr>
          <p:cNvPr id="5" name="Tekstvak 4">
            <a:extLst>
              <a:ext uri="{FF2B5EF4-FFF2-40B4-BE49-F238E27FC236}">
                <a16:creationId xmlns:a16="http://schemas.microsoft.com/office/drawing/2014/main" id="{ED26409B-B2C7-5991-A626-48E793D60C79}"/>
              </a:ext>
            </a:extLst>
          </p:cNvPr>
          <p:cNvSpPr txBox="1"/>
          <p:nvPr/>
        </p:nvSpPr>
        <p:spPr>
          <a:xfrm>
            <a:off x="779443" y="3131544"/>
            <a:ext cx="11041655" cy="3046988"/>
          </a:xfrm>
          <a:prstGeom prst="rect">
            <a:avLst/>
          </a:prstGeom>
          <a:noFill/>
        </p:spPr>
        <p:txBody>
          <a:bodyPr wrap="square">
            <a:spAutoFit/>
          </a:bodyPr>
          <a:lstStyle/>
          <a:p>
            <a:r>
              <a:rPr lang="nl-NL" sz="2400" b="1"/>
              <a:t>Het advies </a:t>
            </a:r>
          </a:p>
          <a:p>
            <a:pPr marL="342900" indent="-342900">
              <a:buFont typeface="Arial" panose="020B0604020202020204" pitchFamily="34" charset="0"/>
              <a:buChar char="•"/>
            </a:pPr>
            <a:r>
              <a:rPr lang="nl-NL" sz="2400"/>
              <a:t>De adviezen geven antwoord op de hoofdvraag. </a:t>
            </a:r>
          </a:p>
          <a:p>
            <a:pPr marL="342900" indent="-342900">
              <a:buFont typeface="Arial" panose="020B0604020202020204" pitchFamily="34" charset="0"/>
              <a:buChar char="•"/>
            </a:pPr>
            <a:r>
              <a:rPr lang="nl-NL" sz="2400"/>
              <a:t>Er zijn concrete en praktische adviezen gegeven die innovatief zijn en die in volgorde van prioriteit staan. </a:t>
            </a:r>
          </a:p>
          <a:p>
            <a:pPr marL="342900" indent="-342900">
              <a:buFont typeface="Arial" panose="020B0604020202020204" pitchFamily="34" charset="0"/>
              <a:buChar char="•"/>
            </a:pPr>
            <a:r>
              <a:rPr lang="nl-NL" sz="2400"/>
              <a:t>Er zijn adviezen voor de korte termijn en voor de lange termijn. </a:t>
            </a:r>
          </a:p>
          <a:p>
            <a:pPr marL="342900" indent="-342900">
              <a:buFont typeface="Arial" panose="020B0604020202020204" pitchFamily="34" charset="0"/>
              <a:buChar char="•"/>
            </a:pPr>
            <a:r>
              <a:rPr lang="nl-NL" sz="2400"/>
              <a:t>Het belangrijkste advies is uitgewerkt in een draaiboek, concept of stappenplan. </a:t>
            </a:r>
          </a:p>
          <a:p>
            <a:pPr marL="342900" indent="-342900">
              <a:buFont typeface="Arial" panose="020B0604020202020204" pitchFamily="34" charset="0"/>
              <a:buChar char="•"/>
            </a:pPr>
            <a:r>
              <a:rPr lang="nl-NL" sz="2400"/>
              <a:t>In de adviezen zijn duurzaamheid in de brede zin van het woord, de visie van de gemeente en de   participatie van de stakeholders/doelgroep meegenomen.</a:t>
            </a:r>
          </a:p>
        </p:txBody>
      </p:sp>
    </p:spTree>
    <p:extLst>
      <p:ext uri="{BB962C8B-B14F-4D97-AF65-F5344CB8AC3E}">
        <p14:creationId xmlns:p14="http://schemas.microsoft.com/office/powerpoint/2010/main" val="66737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C386C-2D09-4477-BD9B-CC7A5EB3D698}"/>
              </a:ext>
            </a:extLst>
          </p:cNvPr>
          <p:cNvSpPr>
            <a:spLocks noGrp="1"/>
          </p:cNvSpPr>
          <p:nvPr>
            <p:ph type="title"/>
          </p:nvPr>
        </p:nvSpPr>
        <p:spPr/>
        <p:txBody>
          <a:bodyPr/>
          <a:lstStyle/>
          <a:p>
            <a:r>
              <a:rPr lang="nl-NL"/>
              <a:t>Schrijven van adviesrapport</a:t>
            </a:r>
          </a:p>
        </p:txBody>
      </p:sp>
      <p:sp>
        <p:nvSpPr>
          <p:cNvPr id="4" name="Tekstvak 3">
            <a:extLst>
              <a:ext uri="{FF2B5EF4-FFF2-40B4-BE49-F238E27FC236}">
                <a16:creationId xmlns:a16="http://schemas.microsoft.com/office/drawing/2014/main" id="{1BB4A28B-67FA-496A-B0F0-89319481C0BC}"/>
              </a:ext>
            </a:extLst>
          </p:cNvPr>
          <p:cNvSpPr txBox="1"/>
          <p:nvPr/>
        </p:nvSpPr>
        <p:spPr>
          <a:xfrm>
            <a:off x="838200" y="1690688"/>
            <a:ext cx="9925051" cy="4154984"/>
          </a:xfrm>
          <a:prstGeom prst="rect">
            <a:avLst/>
          </a:prstGeom>
          <a:noFill/>
        </p:spPr>
        <p:txBody>
          <a:bodyPr wrap="square">
            <a:spAutoFit/>
          </a:bodyPr>
          <a:lstStyle/>
          <a:p>
            <a:pPr algn="l"/>
            <a:r>
              <a:rPr lang="nl-NL" sz="2400" b="0" i="0">
                <a:solidFill>
                  <a:srgbClr val="0D405F"/>
                </a:solidFill>
                <a:effectLst/>
                <a:latin typeface="Calibri" panose="020F0502020204030204" pitchFamily="34" charset="0"/>
                <a:cs typeface="Calibri" panose="020F0502020204030204" pitchFamily="34" charset="0"/>
              </a:rPr>
              <a:t>Schrijf je adviesrapport in een zakelijke stijl en wees vooral kort, bondig, actief, </a:t>
            </a:r>
            <a:r>
              <a:rPr lang="nl-NL" sz="2400" b="0" i="0" u="none" strike="noStrike">
                <a:solidFill>
                  <a:srgbClr val="1F80E8"/>
                </a:solidFill>
                <a:effectLst/>
                <a:latin typeface="Calibri" panose="020F0502020204030204" pitchFamily="34" charset="0"/>
                <a:cs typeface="Calibri" panose="020F0502020204030204" pitchFamily="34" charset="0"/>
                <a:hlinkClick r:id="rId2"/>
              </a:rPr>
              <a:t>specifiek</a:t>
            </a:r>
            <a:r>
              <a:rPr lang="nl-NL" sz="2400" b="0" i="0">
                <a:solidFill>
                  <a:srgbClr val="0D405F"/>
                </a:solidFill>
                <a:effectLst/>
                <a:latin typeface="Calibri" panose="020F0502020204030204" pitchFamily="34" charset="0"/>
                <a:cs typeface="Calibri" panose="020F0502020204030204" pitchFamily="34" charset="0"/>
              </a:rPr>
              <a:t> en duidelijk. </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Zorg ervoor dat opdrachtgevers die jouw rapport snel doorlezen je advies eenvoudig begrijpen en inzien waarom dit advies goed is. </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Gebruik daarom opsommingslijsten en vermijd te lange zinnen.</a:t>
            </a:r>
          </a:p>
          <a:p>
            <a:pPr algn="l"/>
            <a:endParaRPr lang="nl-NL" sz="2400" b="0" i="0">
              <a:solidFill>
                <a:srgbClr val="0D405F"/>
              </a:solidFill>
              <a:effectLst/>
              <a:latin typeface="Calibri" panose="020F0502020204030204" pitchFamily="34" charset="0"/>
              <a:cs typeface="Calibri" panose="020F0502020204030204" pitchFamily="34" charset="0"/>
            </a:endParaRPr>
          </a:p>
          <a:p>
            <a:pPr algn="l"/>
            <a:r>
              <a:rPr lang="nl-NL" sz="2400" b="0" i="0">
                <a:solidFill>
                  <a:srgbClr val="0D405F"/>
                </a:solidFill>
                <a:effectLst/>
                <a:latin typeface="Calibri" panose="020F0502020204030204" pitchFamily="34" charset="0"/>
                <a:cs typeface="Calibri" panose="020F0502020204030204" pitchFamily="34" charset="0"/>
              </a:rPr>
              <a:t>Wijd verder niet te zeer uit wanneer je het over je onderzoek hebt (verwijs je lezer indien nodig naar je onderzoek) en zorg ervoor dat je onderbouwingen op je onderzoek gebaseerd zijn.</a:t>
            </a:r>
          </a:p>
        </p:txBody>
      </p:sp>
    </p:spTree>
    <p:extLst>
      <p:ext uri="{BB962C8B-B14F-4D97-AF65-F5344CB8AC3E}">
        <p14:creationId xmlns:p14="http://schemas.microsoft.com/office/powerpoint/2010/main" val="160258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9F167DA-735C-4C00-918D-BE4AA7F774DC}"/>
              </a:ext>
            </a:extLst>
          </p:cNvPr>
          <p:cNvGraphicFramePr>
            <a:graphicFrameLocks noGrp="1"/>
          </p:cNvGraphicFramePr>
          <p:nvPr/>
        </p:nvGraphicFramePr>
        <p:xfrm>
          <a:off x="1276349" y="942241"/>
          <a:ext cx="9020176" cy="4335600"/>
        </p:xfrm>
        <a:graphic>
          <a:graphicData uri="http://schemas.openxmlformats.org/drawingml/2006/table">
            <a:tbl>
              <a:tblPr/>
              <a:tblGrid>
                <a:gridCol w="4510088">
                  <a:extLst>
                    <a:ext uri="{9D8B030D-6E8A-4147-A177-3AD203B41FA5}">
                      <a16:colId xmlns:a16="http://schemas.microsoft.com/office/drawing/2014/main" val="2088044457"/>
                    </a:ext>
                  </a:extLst>
                </a:gridCol>
                <a:gridCol w="4510088">
                  <a:extLst>
                    <a:ext uri="{9D8B030D-6E8A-4147-A177-3AD203B41FA5}">
                      <a16:colId xmlns:a16="http://schemas.microsoft.com/office/drawing/2014/main" val="227676121"/>
                    </a:ext>
                  </a:extLst>
                </a:gridCol>
              </a:tblGrid>
              <a:tr h="296740">
                <a:tc>
                  <a:txBody>
                    <a:bodyPr/>
                    <a:lstStyle/>
                    <a:p>
                      <a:pPr algn="l" fontAlgn="t"/>
                      <a:r>
                        <a:rPr lang="nl-NL" sz="2400" b="1">
                          <a:solidFill>
                            <a:schemeClr val="accent6"/>
                          </a:solidFill>
                          <a:effectLst/>
                          <a:latin typeface="Calibri" panose="020F0502020204030204" pitchFamily="34" charset="0"/>
                          <a:cs typeface="Calibri" panose="020F0502020204030204" pitchFamily="34" charset="0"/>
                        </a:rPr>
                        <a:t> Correct taalgebruik</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nl-NL" sz="2400" b="1">
                          <a:solidFill>
                            <a:schemeClr val="accent6"/>
                          </a:solidFill>
                          <a:effectLst/>
                          <a:latin typeface="Calibri" panose="020F0502020204030204" pitchFamily="34" charset="0"/>
                          <a:cs typeface="Calibri" panose="020F0502020204030204" pitchFamily="34" charset="0"/>
                        </a:rPr>
                        <a:t> Liever niet…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789303"/>
                  </a:ext>
                </a:extLst>
              </a:tr>
              <a:tr h="964406">
                <a:tc>
                  <a:txBody>
                    <a:bodyPr/>
                    <a:lstStyle/>
                    <a:p>
                      <a:pPr fontAlgn="t"/>
                      <a:r>
                        <a:rPr lang="nl-NL" sz="2400" i="1">
                          <a:effectLst/>
                          <a:latin typeface="Calibri" panose="020F0502020204030204" pitchFamily="34" charset="0"/>
                          <a:cs typeface="Calibri" panose="020F0502020204030204" pitchFamily="34" charset="0"/>
                        </a:rPr>
                        <a:t>Actieve schrijfstijl:</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Het advies voor de opdrachtgever is daarom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Onnodig passief:</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Daarom wordt de opdrachtgever geadviseerd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27284"/>
                  </a:ext>
                </a:extLst>
              </a:tr>
              <a:tr h="1409517">
                <a:tc>
                  <a:txBody>
                    <a:bodyPr/>
                    <a:lstStyle/>
                    <a:p>
                      <a:pPr fontAlgn="t"/>
                      <a:r>
                        <a:rPr lang="nl-NL" sz="2400" i="1">
                          <a:effectLst/>
                          <a:latin typeface="Calibri" panose="020F0502020204030204" pitchFamily="34" charset="0"/>
                          <a:cs typeface="Calibri" panose="020F0502020204030204" pitchFamily="34" charset="0"/>
                        </a:rPr>
                        <a:t>Vaag taalgebruik voorkomen:</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De implementatie van deze oplossing zal 4 weken duren, omdat…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Te vaag: </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De implementatie van deze oplossing duurt ongeveer een maand, omdat…</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844441"/>
                  </a:ext>
                </a:extLst>
              </a:tr>
              <a:tr h="1186962">
                <a:tc>
                  <a:txBody>
                    <a:bodyPr/>
                    <a:lstStyle/>
                    <a:p>
                      <a:pPr fontAlgn="t"/>
                      <a:r>
                        <a:rPr lang="nl-NL" sz="2400" i="1">
                          <a:effectLst/>
                          <a:latin typeface="Calibri" panose="020F0502020204030204" pitchFamily="34" charset="0"/>
                          <a:cs typeface="Calibri" panose="020F0502020204030204" pitchFamily="34" charset="0"/>
                        </a:rPr>
                        <a:t>Zakelijke stijl:</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Een budget van 200 euro moet beschikbaar worden gesteld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nl-NL" sz="2400" i="1">
                          <a:effectLst/>
                          <a:latin typeface="Calibri" panose="020F0502020204030204" pitchFamily="34" charset="0"/>
                          <a:cs typeface="Calibri" panose="020F0502020204030204" pitchFamily="34" charset="0"/>
                        </a:rPr>
                        <a:t>Te informeel: </a:t>
                      </a:r>
                      <a:br>
                        <a:rPr lang="nl-NL" sz="2400">
                          <a:effectLst/>
                          <a:latin typeface="Calibri" panose="020F0502020204030204" pitchFamily="34" charset="0"/>
                          <a:cs typeface="Calibri" panose="020F0502020204030204" pitchFamily="34" charset="0"/>
                        </a:rPr>
                      </a:br>
                      <a:r>
                        <a:rPr lang="nl-NL" sz="2400">
                          <a:effectLst/>
                          <a:latin typeface="Calibri" panose="020F0502020204030204" pitchFamily="34" charset="0"/>
                          <a:cs typeface="Calibri" panose="020F0502020204030204" pitchFamily="34" charset="0"/>
                        </a:rPr>
                        <a:t>200 euro is nodig om…</a:t>
                      </a:r>
                    </a:p>
                  </a:txBody>
                  <a:tcPr marL="74185" marR="74185" marT="37093" marB="370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631251"/>
                  </a:ext>
                </a:extLst>
              </a:tr>
            </a:tbl>
          </a:graphicData>
        </a:graphic>
      </p:graphicFrame>
    </p:spTree>
    <p:extLst>
      <p:ext uri="{BB962C8B-B14F-4D97-AF65-F5344CB8AC3E}">
        <p14:creationId xmlns:p14="http://schemas.microsoft.com/office/powerpoint/2010/main" val="371775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6845885-5FB0-48D2-BF75-80F780A7D60E}"/>
              </a:ext>
            </a:extLst>
          </p:cNvPr>
          <p:cNvSpPr txBox="1"/>
          <p:nvPr/>
        </p:nvSpPr>
        <p:spPr>
          <a:xfrm>
            <a:off x="638175" y="210026"/>
            <a:ext cx="10848975" cy="6278642"/>
          </a:xfrm>
          <a:prstGeom prst="rect">
            <a:avLst/>
          </a:prstGeom>
          <a:noFill/>
        </p:spPr>
        <p:txBody>
          <a:bodyPr wrap="square">
            <a:spAutoFit/>
          </a:bodyPr>
          <a:lstStyle/>
          <a:p>
            <a:pPr algn="l"/>
            <a:r>
              <a:rPr lang="nl-NL" sz="2400" b="0" i="0">
                <a:solidFill>
                  <a:schemeClr val="accent6"/>
                </a:solidFill>
                <a:effectLst/>
                <a:latin typeface="Calibri" panose="020F0502020204030204" pitchFamily="34" charset="0"/>
                <a:cs typeface="Calibri" panose="020F0502020204030204" pitchFamily="34" charset="0"/>
              </a:rPr>
              <a:t>De inhoud kan nog zo interessant zijn, maar als je onsamenhangend en slordig schrijft, begrijpt niemand je rapport, laat staan dat iemand het helemaal uitleest. </a:t>
            </a:r>
          </a:p>
          <a:p>
            <a:pPr algn="l"/>
            <a:endParaRPr lang="nl-NL" sz="2400" b="0" i="0">
              <a:solidFill>
                <a:schemeClr val="accent6"/>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Schrijf in de neutrale </a:t>
            </a:r>
            <a:r>
              <a:rPr lang="nl-NL" sz="2400" b="1" i="0">
                <a:solidFill>
                  <a:srgbClr val="02323E"/>
                </a:solidFill>
                <a:effectLst/>
                <a:latin typeface="Calibri" panose="020F0502020204030204" pitchFamily="34" charset="0"/>
                <a:cs typeface="Calibri" panose="020F0502020204030204" pitchFamily="34" charset="0"/>
              </a:rPr>
              <a:t>derde persoon</a:t>
            </a:r>
            <a:r>
              <a:rPr lang="nl-NL" sz="2400" b="0" i="0">
                <a:solidFill>
                  <a:srgbClr val="02323E"/>
                </a:solidFill>
                <a:effectLst/>
                <a:latin typeface="Calibri" panose="020F0502020204030204" pitchFamily="34" charset="0"/>
                <a:cs typeface="Calibri" panose="020F0502020204030204" pitchFamily="34" charset="0"/>
              </a:rPr>
              <a:t>. Zinsnede zoals 'naar mijn mening' of 'hieruit concluderen wij' kun je dan achterwege laten. Bovendien weet de lezer al wiens conclusies en bevindingen hij leest, omdat jouw naam op het rapport staat. Wanneer een rapport echter toch in de ik-vorm is geschreven, heeft de auteur vaak een meer persoonlijke band met het onderwerp.</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Wees </a:t>
            </a:r>
            <a:r>
              <a:rPr lang="nl-NL" sz="2400" b="1" i="0">
                <a:solidFill>
                  <a:srgbClr val="02323E"/>
                </a:solidFill>
                <a:effectLst/>
                <a:latin typeface="Calibri" panose="020F0502020204030204" pitchFamily="34" charset="0"/>
                <a:cs typeface="Calibri" panose="020F0502020204030204" pitchFamily="34" charset="0"/>
              </a:rPr>
              <a:t>spaarzaam</a:t>
            </a:r>
            <a:r>
              <a:rPr lang="nl-NL" sz="2400" b="0" i="0">
                <a:solidFill>
                  <a:srgbClr val="02323E"/>
                </a:solidFill>
                <a:effectLst/>
                <a:latin typeface="Calibri" panose="020F0502020204030204" pitchFamily="34" charset="0"/>
                <a:cs typeface="Calibri" panose="020F0502020204030204" pitchFamily="34" charset="0"/>
              </a:rPr>
              <a:t> </a:t>
            </a:r>
            <a:r>
              <a:rPr lang="nl-NL" sz="2400" b="1" i="0">
                <a:solidFill>
                  <a:srgbClr val="02323E"/>
                </a:solidFill>
                <a:effectLst/>
                <a:latin typeface="Calibri" panose="020F0502020204030204" pitchFamily="34" charset="0"/>
                <a:cs typeface="Calibri" panose="020F0502020204030204" pitchFamily="34" charset="0"/>
              </a:rPr>
              <a:t>met lange zinnen</a:t>
            </a:r>
            <a:r>
              <a:rPr lang="nl-NL" sz="2400" b="0" i="0">
                <a:solidFill>
                  <a:srgbClr val="02323E"/>
                </a:solidFill>
                <a:effectLst/>
                <a:latin typeface="Calibri" panose="020F0502020204030204" pitchFamily="34" charset="0"/>
                <a:cs typeface="Calibri" panose="020F0502020204030204" pitchFamily="34" charset="0"/>
              </a:rPr>
              <a:t>. Je kunt beter veel korte zinnen gebruiken, dan alle informatie in een paar lange proppen. Probeer korte zinnen wel af te wisselen met </a:t>
            </a:r>
            <a:r>
              <a:rPr lang="nl-NL" sz="2400" b="0" i="0" err="1">
                <a:solidFill>
                  <a:srgbClr val="02323E"/>
                </a:solidFill>
                <a:effectLst/>
                <a:latin typeface="Calibri" panose="020F0502020204030204" pitchFamily="34" charset="0"/>
                <a:cs typeface="Calibri" panose="020F0502020204030204" pitchFamily="34" charset="0"/>
              </a:rPr>
              <a:t>met</a:t>
            </a:r>
            <a:r>
              <a:rPr lang="nl-NL" sz="2400" b="0" i="0">
                <a:solidFill>
                  <a:srgbClr val="02323E"/>
                </a:solidFill>
                <a:effectLst/>
                <a:latin typeface="Calibri" panose="020F0502020204030204" pitchFamily="34" charset="0"/>
                <a:cs typeface="Calibri" panose="020F0502020204030204" pitchFamily="34" charset="0"/>
              </a:rPr>
              <a:t> langere.</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Denk goed na over het gebruik van </a:t>
            </a:r>
            <a:r>
              <a:rPr lang="nl-NL" sz="2400" b="1" i="0">
                <a:solidFill>
                  <a:srgbClr val="02323E"/>
                </a:solidFill>
                <a:effectLst/>
                <a:latin typeface="Calibri" panose="020F0502020204030204" pitchFamily="34" charset="0"/>
                <a:cs typeface="Calibri" panose="020F0502020204030204" pitchFamily="34" charset="0"/>
              </a:rPr>
              <a:t>vakjargon</a:t>
            </a:r>
            <a:r>
              <a:rPr lang="nl-NL" sz="2400" b="0" i="0">
                <a:solidFill>
                  <a:srgbClr val="02323E"/>
                </a:solidFill>
                <a:effectLst/>
                <a:latin typeface="Calibri" panose="020F0502020204030204" pitchFamily="34" charset="0"/>
                <a:cs typeface="Calibri" panose="020F0502020204030204" pitchFamily="34" charset="0"/>
              </a:rPr>
              <a:t>. Kent de lezer de termen die je gebruikt? Zo niet, leg ze dan uit en gebruik in je tekst zoveel mogelijk omschrijvingen of (reeds bekende) synoniemen.</a:t>
            </a:r>
          </a:p>
          <a:p>
            <a:pPr algn="l"/>
            <a:endParaRPr lang="nl-NL" b="0" i="0">
              <a:solidFill>
                <a:srgbClr val="02323E"/>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305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7C4FC65-1DB6-1358-B299-37907B8B71DC}"/>
              </a:ext>
            </a:extLst>
          </p:cNvPr>
          <p:cNvSpPr txBox="1"/>
          <p:nvPr/>
        </p:nvSpPr>
        <p:spPr>
          <a:xfrm>
            <a:off x="681037" y="393708"/>
            <a:ext cx="10698467" cy="2677656"/>
          </a:xfrm>
          <a:prstGeom prst="rect">
            <a:avLst/>
          </a:prstGeom>
          <a:noFill/>
        </p:spPr>
        <p:txBody>
          <a:bodyPr wrap="square">
            <a:spAutoFit/>
          </a:bodyPr>
          <a:lstStyle/>
          <a:p>
            <a:r>
              <a:rPr lang="nl-NL" sz="2400" b="1" i="0">
                <a:solidFill>
                  <a:srgbClr val="02323E"/>
                </a:solidFill>
                <a:effectLst/>
                <a:latin typeface="Calibri" panose="020F0502020204030204" pitchFamily="34" charset="0"/>
                <a:cs typeface="Calibri" panose="020F0502020204030204" pitchFamily="34" charset="0"/>
              </a:rPr>
              <a:t>Citeer</a:t>
            </a:r>
            <a:r>
              <a:rPr lang="nl-NL" sz="2400" b="0" i="0">
                <a:solidFill>
                  <a:srgbClr val="02323E"/>
                </a:solidFill>
                <a:effectLst/>
                <a:latin typeface="Calibri" panose="020F0502020204030204" pitchFamily="34" charset="0"/>
                <a:cs typeface="Calibri" panose="020F0502020204030204" pitchFamily="34" charset="0"/>
              </a:rPr>
              <a:t> </a:t>
            </a:r>
            <a:r>
              <a:rPr lang="nl-NL" sz="2400" b="1" i="0">
                <a:solidFill>
                  <a:srgbClr val="02323E"/>
                </a:solidFill>
                <a:effectLst/>
                <a:latin typeface="Calibri" panose="020F0502020204030204" pitchFamily="34" charset="0"/>
                <a:cs typeface="Calibri" panose="020F0502020204030204" pitchFamily="34" charset="0"/>
              </a:rPr>
              <a:t>bronnen</a:t>
            </a:r>
            <a:r>
              <a:rPr lang="nl-NL" sz="2400" b="0" i="0">
                <a:solidFill>
                  <a:srgbClr val="02323E"/>
                </a:solidFill>
                <a:effectLst/>
                <a:latin typeface="Calibri" panose="020F0502020204030204" pitchFamily="34" charset="0"/>
                <a:cs typeface="Calibri" panose="020F0502020204030204" pitchFamily="34" charset="0"/>
              </a:rPr>
              <a:t> als je een stelling zelf niet beter kunt verwoorden dan de betreffende bron, of wanneer je bijvoorbeeld gebruikmaakt van statistieken. Achter het citaat moet je de bron natuurlijk wel </a:t>
            </a:r>
            <a:r>
              <a:rPr lang="nl-NL" sz="2400" b="1" i="0">
                <a:solidFill>
                  <a:srgbClr val="02323E"/>
                </a:solidFill>
                <a:effectLst/>
                <a:latin typeface="Calibri" panose="020F0502020204030204" pitchFamily="34" charset="0"/>
                <a:cs typeface="Calibri" panose="020F0502020204030204" pitchFamily="34" charset="0"/>
              </a:rPr>
              <a:t>vermelden</a:t>
            </a:r>
            <a:r>
              <a:rPr lang="nl-NL" sz="2400" b="0" i="0">
                <a:solidFill>
                  <a:srgbClr val="02323E"/>
                </a:solidFill>
                <a:effectLst/>
                <a:latin typeface="Calibri" panose="020F0502020204030204" pitchFamily="34" charset="0"/>
                <a:cs typeface="Calibri" panose="020F0502020204030204" pitchFamily="34" charset="0"/>
              </a:rPr>
              <a:t>. </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r>
              <a:rPr lang="nl-NL" sz="2400" b="0" i="0">
                <a:solidFill>
                  <a:srgbClr val="02323E"/>
                </a:solidFill>
                <a:effectLst/>
                <a:latin typeface="Calibri" panose="020F0502020204030204" pitchFamily="34" charset="0"/>
                <a:cs typeface="Calibri" panose="020F0502020204030204" pitchFamily="34" charset="0"/>
              </a:rPr>
              <a:t>Schrijf zoveel mogelijk in de </a:t>
            </a:r>
            <a:r>
              <a:rPr lang="nl-NL" sz="2400" b="1" i="0">
                <a:solidFill>
                  <a:srgbClr val="02323E"/>
                </a:solidFill>
                <a:effectLst/>
                <a:latin typeface="Calibri" panose="020F0502020204030204" pitchFamily="34" charset="0"/>
                <a:cs typeface="Calibri" panose="020F0502020204030204" pitchFamily="34" charset="0"/>
              </a:rPr>
              <a:t>actieve vorm</a:t>
            </a:r>
            <a:r>
              <a:rPr lang="nl-NL" sz="2400" b="0" i="0">
                <a:solidFill>
                  <a:srgbClr val="02323E"/>
                </a:solidFill>
                <a:effectLst/>
                <a:latin typeface="Calibri" panose="020F0502020204030204" pitchFamily="34" charset="0"/>
                <a:cs typeface="Calibri" panose="020F0502020204030204" pitchFamily="34" charset="0"/>
              </a:rPr>
              <a:t>: gebruik dus zo min mogelijk 'worden'. Liever: "Het management onderschrijft de bevindingen." Dan: "De bevindingen worden door het management onderschreven."</a:t>
            </a:r>
          </a:p>
        </p:txBody>
      </p:sp>
      <p:sp>
        <p:nvSpPr>
          <p:cNvPr id="4" name="Tekstvak 3">
            <a:extLst>
              <a:ext uri="{FF2B5EF4-FFF2-40B4-BE49-F238E27FC236}">
                <a16:creationId xmlns:a16="http://schemas.microsoft.com/office/drawing/2014/main" id="{E0E2146D-A112-AAAD-51B6-D0E289B9A9E2}"/>
              </a:ext>
            </a:extLst>
          </p:cNvPr>
          <p:cNvSpPr txBox="1"/>
          <p:nvPr/>
        </p:nvSpPr>
        <p:spPr>
          <a:xfrm>
            <a:off x="615307" y="3097136"/>
            <a:ext cx="10829925" cy="3785652"/>
          </a:xfrm>
          <a:prstGeom prst="rect">
            <a:avLst/>
          </a:prstGeom>
          <a:noFill/>
        </p:spPr>
        <p:txBody>
          <a:bodyPr wrap="square">
            <a:spAutoFit/>
          </a:bodyPr>
          <a:lstStyle/>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Let op </a:t>
            </a:r>
            <a:r>
              <a:rPr lang="nl-NL" sz="2400" b="1" i="0">
                <a:solidFill>
                  <a:srgbClr val="02323E"/>
                </a:solidFill>
                <a:effectLst/>
                <a:latin typeface="Calibri" panose="020F0502020204030204" pitchFamily="34" charset="0"/>
                <a:cs typeface="Calibri" panose="020F0502020204030204" pitchFamily="34" charset="0"/>
              </a:rPr>
              <a:t>herhalingen</a:t>
            </a:r>
            <a:r>
              <a:rPr lang="nl-NL" sz="2400" b="0" i="0">
                <a:solidFill>
                  <a:srgbClr val="02323E"/>
                </a:solidFill>
                <a:effectLst/>
                <a:latin typeface="Calibri" panose="020F0502020204030204" pitchFamily="34" charset="0"/>
                <a:cs typeface="Calibri" panose="020F0502020204030204" pitchFamily="34" charset="0"/>
              </a:rPr>
              <a:t>. Niets is zo irritant om op één pagina tien keer een woord als 'managementteam' te lezen. Je kunt dit voorkomen door het gebruik van </a:t>
            </a:r>
            <a:r>
              <a:rPr lang="nl-NL" sz="2400" b="1" i="0">
                <a:solidFill>
                  <a:srgbClr val="02323E"/>
                </a:solidFill>
                <a:effectLst/>
                <a:latin typeface="Calibri" panose="020F0502020204030204" pitchFamily="34" charset="0"/>
                <a:cs typeface="Calibri" panose="020F0502020204030204" pitchFamily="34" charset="0"/>
              </a:rPr>
              <a:t>synoniemen</a:t>
            </a:r>
            <a:r>
              <a:rPr lang="nl-NL" sz="2400" b="0" i="0">
                <a:solidFill>
                  <a:srgbClr val="02323E"/>
                </a:solidFill>
                <a:effectLst/>
                <a:latin typeface="Calibri" panose="020F0502020204030204" pitchFamily="34" charset="0"/>
                <a:cs typeface="Calibri" panose="020F0502020204030204" pitchFamily="34" charset="0"/>
              </a:rPr>
              <a:t> en verwijswoorden.</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0" i="0">
                <a:solidFill>
                  <a:srgbClr val="02323E"/>
                </a:solidFill>
                <a:effectLst/>
                <a:latin typeface="Calibri" panose="020F0502020204030204" pitchFamily="34" charset="0"/>
                <a:cs typeface="Calibri" panose="020F0502020204030204" pitchFamily="34" charset="0"/>
              </a:rPr>
              <a:t>Strooi niet met </a:t>
            </a:r>
            <a:r>
              <a:rPr lang="nl-NL" sz="2400" b="1" i="0">
                <a:solidFill>
                  <a:srgbClr val="02323E"/>
                </a:solidFill>
                <a:effectLst/>
                <a:latin typeface="Calibri" panose="020F0502020204030204" pitchFamily="34" charset="0"/>
                <a:cs typeface="Calibri" panose="020F0502020204030204" pitchFamily="34" charset="0"/>
              </a:rPr>
              <a:t>bijvoeglijke naamwoorden</a:t>
            </a:r>
            <a:r>
              <a:rPr lang="nl-NL" sz="2400" b="0" i="0">
                <a:solidFill>
                  <a:srgbClr val="02323E"/>
                </a:solidFill>
                <a:effectLst/>
                <a:latin typeface="Calibri" panose="020F0502020204030204" pitchFamily="34" charset="0"/>
                <a:cs typeface="Calibri" panose="020F0502020204030204" pitchFamily="34" charset="0"/>
              </a:rPr>
              <a:t>: 'een enorme groei', 'een langdurige inspanning', 'een immense prestatie'. Als je niet uitlegt hoe groot de groei of inspanning precies is, roept een dergelijke omschrijving vragen op. Wees daarom zo concreet mogelijk en kijk goed waar je in de tekst bijvoeglijke naamwoorden gebruikt.</a:t>
            </a:r>
          </a:p>
          <a:p>
            <a:pPr algn="l"/>
            <a:endParaRPr lang="nl-NL" sz="2400" b="0" i="0">
              <a:solidFill>
                <a:srgbClr val="02323E"/>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l-NL" sz="2400" b="1" i="0">
                <a:solidFill>
                  <a:schemeClr val="accent6"/>
                </a:solidFill>
                <a:effectLst/>
                <a:latin typeface="Calibri" panose="020F0502020204030204" pitchFamily="34" charset="0"/>
                <a:cs typeface="Calibri" panose="020F0502020204030204" pitchFamily="34" charset="0"/>
              </a:rPr>
              <a:t>Schrijf foutloos</a:t>
            </a:r>
            <a:r>
              <a:rPr lang="nl-NL" sz="2400" b="0" i="0">
                <a:solidFill>
                  <a:schemeClr val="accent6"/>
                </a:solidFill>
                <a:effectLst/>
                <a:latin typeface="Calibri" panose="020F0502020204030204" pitchFamily="34" charset="0"/>
                <a:cs typeface="Calibri" panose="020F0502020204030204" pitchFamily="34" charset="0"/>
              </a:rPr>
              <a:t>: geen typ- en spelfouten dus. </a:t>
            </a:r>
          </a:p>
        </p:txBody>
      </p:sp>
    </p:spTree>
    <p:extLst>
      <p:ext uri="{BB962C8B-B14F-4D97-AF65-F5344CB8AC3E}">
        <p14:creationId xmlns:p14="http://schemas.microsoft.com/office/powerpoint/2010/main" val="3285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Afbeelding 4" descr="Afbeelding met tekst&#10;&#10;Automatisch gegenereerde beschrijving">
            <a:extLst>
              <a:ext uri="{FF2B5EF4-FFF2-40B4-BE49-F238E27FC236}">
                <a16:creationId xmlns:a16="http://schemas.microsoft.com/office/drawing/2014/main" id="{8460E5B8-E800-4116-A4BF-3207056A6315}"/>
              </a:ext>
            </a:extLst>
          </p:cNvPr>
          <p:cNvPicPr>
            <a:picLocks noChangeAspect="1"/>
          </p:cNvPicPr>
          <p:nvPr/>
        </p:nvPicPr>
        <p:blipFill rotWithShape="1">
          <a:blip r:embed="rId2"/>
          <a:srcRect l="9230" r="6997" b="2"/>
          <a:stretch/>
        </p:blipFill>
        <p:spPr>
          <a:xfrm rot="21480000">
            <a:off x="1137837" y="1003258"/>
            <a:ext cx="9916327" cy="4764396"/>
          </a:xfrm>
          <a:prstGeom prst="rect">
            <a:avLst/>
          </a:prstGeom>
        </p:spPr>
      </p:pic>
    </p:spTree>
    <p:extLst>
      <p:ext uri="{BB962C8B-B14F-4D97-AF65-F5344CB8AC3E}">
        <p14:creationId xmlns:p14="http://schemas.microsoft.com/office/powerpoint/2010/main" val="50373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8F3E4AB-E465-EE62-8819-A8FE1E209BF6}"/>
              </a:ext>
            </a:extLst>
          </p:cNvPr>
          <p:cNvPicPr>
            <a:picLocks noChangeAspect="1"/>
          </p:cNvPicPr>
          <p:nvPr/>
        </p:nvPicPr>
        <p:blipFill>
          <a:blip r:embed="rId2"/>
          <a:stretch>
            <a:fillRect/>
          </a:stretch>
        </p:blipFill>
        <p:spPr>
          <a:xfrm>
            <a:off x="763836" y="528810"/>
            <a:ext cx="10664327" cy="5998684"/>
          </a:xfrm>
          <a:prstGeom prst="rect">
            <a:avLst/>
          </a:prstGeom>
        </p:spPr>
      </p:pic>
    </p:spTree>
    <p:extLst>
      <p:ext uri="{BB962C8B-B14F-4D97-AF65-F5344CB8AC3E}">
        <p14:creationId xmlns:p14="http://schemas.microsoft.com/office/powerpoint/2010/main" val="149777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6CE76F-B658-4E7D-B880-D42D64EEF3E7}"/>
              </a:ext>
            </a:extLst>
          </p:cNvPr>
          <p:cNvPicPr>
            <a:picLocks noChangeAspect="1"/>
          </p:cNvPicPr>
          <p:nvPr/>
        </p:nvPicPr>
        <p:blipFill rotWithShape="1">
          <a:blip r:embed="rId2"/>
          <a:srcRect l="21833" t="22963" r="24333" b="17482"/>
          <a:stretch/>
        </p:blipFill>
        <p:spPr>
          <a:xfrm>
            <a:off x="1188720" y="1767840"/>
            <a:ext cx="6563360" cy="408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15C41057-074C-4778-B9E6-F0629234C706}"/>
              </a:ext>
            </a:extLst>
          </p:cNvPr>
          <p:cNvSpPr txBox="1"/>
          <p:nvPr/>
        </p:nvSpPr>
        <p:spPr>
          <a:xfrm>
            <a:off x="1188720" y="548640"/>
            <a:ext cx="9936480" cy="461665"/>
          </a:xfrm>
          <a:prstGeom prst="rect">
            <a:avLst/>
          </a:prstGeom>
          <a:solidFill>
            <a:schemeClr val="accent6">
              <a:lumMod val="20000"/>
              <a:lumOff val="80000"/>
            </a:schemeClr>
          </a:solidFill>
        </p:spPr>
        <p:txBody>
          <a:bodyPr wrap="square" rtlCol="0">
            <a:spAutoFit/>
          </a:bodyPr>
          <a:lstStyle/>
          <a:p>
            <a:r>
              <a:rPr lang="nl-NL" sz="2400" b="1"/>
              <a:t>1. Checklist Verslag</a:t>
            </a:r>
          </a:p>
        </p:txBody>
      </p:sp>
      <p:sp>
        <p:nvSpPr>
          <p:cNvPr id="2" name="Tekstvak 1">
            <a:extLst>
              <a:ext uri="{FF2B5EF4-FFF2-40B4-BE49-F238E27FC236}">
                <a16:creationId xmlns:a16="http://schemas.microsoft.com/office/drawing/2014/main" id="{443E8FEF-9C49-1894-0C51-250A423B220A}"/>
              </a:ext>
            </a:extLst>
          </p:cNvPr>
          <p:cNvSpPr txBox="1"/>
          <p:nvPr/>
        </p:nvSpPr>
        <p:spPr>
          <a:xfrm>
            <a:off x="8528941" y="2989838"/>
            <a:ext cx="2990097" cy="2862322"/>
          </a:xfrm>
          <a:prstGeom prst="rect">
            <a:avLst/>
          </a:prstGeom>
          <a:solidFill>
            <a:schemeClr val="accent6"/>
          </a:solidFill>
        </p:spPr>
        <p:txBody>
          <a:bodyPr wrap="square" rtlCol="0">
            <a:spAutoFit/>
          </a:bodyPr>
          <a:lstStyle/>
          <a:p>
            <a:r>
              <a:rPr lang="nl-NL" sz="2000" dirty="0">
                <a:solidFill>
                  <a:schemeClr val="bg1"/>
                </a:solidFill>
              </a:rPr>
              <a:t>Veel bladzijden is niet altijd nodig; gaat om inhoud en kwaliteit!</a:t>
            </a:r>
          </a:p>
          <a:p>
            <a:endParaRPr lang="nl-NL" sz="2000" dirty="0">
              <a:solidFill>
                <a:schemeClr val="bg1"/>
              </a:solidFill>
            </a:endParaRPr>
          </a:p>
          <a:p>
            <a:r>
              <a:rPr lang="nl-NL" sz="2000" dirty="0">
                <a:solidFill>
                  <a:schemeClr val="bg1"/>
                </a:solidFill>
              </a:rPr>
              <a:t>Hou als uitgangspunt  voor dit adviesrapport (exclusief bijlagen, APA </a:t>
            </a:r>
            <a:r>
              <a:rPr lang="nl-NL" sz="2000" dirty="0" err="1">
                <a:solidFill>
                  <a:schemeClr val="bg1"/>
                </a:solidFill>
              </a:rPr>
              <a:t>bronen</a:t>
            </a:r>
            <a:r>
              <a:rPr lang="nl-NL" sz="2000" dirty="0">
                <a:solidFill>
                  <a:schemeClr val="bg1"/>
                </a:solidFill>
              </a:rPr>
              <a:t> afbeeldingen) 15 pagina’s aan.</a:t>
            </a:r>
          </a:p>
        </p:txBody>
      </p:sp>
    </p:spTree>
    <p:extLst>
      <p:ext uri="{BB962C8B-B14F-4D97-AF65-F5344CB8AC3E}">
        <p14:creationId xmlns:p14="http://schemas.microsoft.com/office/powerpoint/2010/main" val="8794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2D00A-8C74-43FA-90B8-3DA3C9FAA4E5}"/>
              </a:ext>
            </a:extLst>
          </p:cNvPr>
          <p:cNvSpPr>
            <a:spLocks noGrp="1"/>
          </p:cNvSpPr>
          <p:nvPr>
            <p:ph type="title"/>
          </p:nvPr>
        </p:nvSpPr>
        <p:spPr/>
        <p:txBody>
          <a:bodyPr/>
          <a:lstStyle/>
          <a:p>
            <a:r>
              <a:rPr lang="nl-NL" dirty="0"/>
              <a:t>Opbouw adviesrapport</a:t>
            </a:r>
          </a:p>
        </p:txBody>
      </p:sp>
      <p:sp>
        <p:nvSpPr>
          <p:cNvPr id="6" name="Tekstvak 5">
            <a:extLst>
              <a:ext uri="{FF2B5EF4-FFF2-40B4-BE49-F238E27FC236}">
                <a16:creationId xmlns:a16="http://schemas.microsoft.com/office/drawing/2014/main" id="{A636B473-CAAE-4D3B-ABCD-7E3A9E23F00A}"/>
              </a:ext>
            </a:extLst>
          </p:cNvPr>
          <p:cNvSpPr txBox="1"/>
          <p:nvPr/>
        </p:nvSpPr>
        <p:spPr>
          <a:xfrm>
            <a:off x="921684" y="1690688"/>
            <a:ext cx="8927396" cy="4524315"/>
          </a:xfrm>
          <a:prstGeom prst="rect">
            <a:avLst/>
          </a:prstGeom>
          <a:noFill/>
        </p:spPr>
        <p:txBody>
          <a:bodyPr wrap="square">
            <a:spAutoFit/>
          </a:bodyPr>
          <a:lstStyle/>
          <a:p>
            <a:r>
              <a:rPr lang="nl-NL" sz="2400" dirty="0"/>
              <a:t>Titelpagina &gt; zie Checklist</a:t>
            </a:r>
          </a:p>
          <a:p>
            <a:r>
              <a:rPr lang="nl-NL" sz="2400" dirty="0"/>
              <a:t>Inhoudsopgave</a:t>
            </a:r>
          </a:p>
          <a:p>
            <a:r>
              <a:rPr lang="nl-NL" sz="2400" dirty="0"/>
              <a:t>Inleiding </a:t>
            </a:r>
          </a:p>
          <a:p>
            <a:r>
              <a:rPr lang="nl-NL" sz="2400" dirty="0"/>
              <a:t>Samenvatting</a:t>
            </a:r>
          </a:p>
          <a:p>
            <a:r>
              <a:rPr lang="nl-NL" sz="2400" dirty="0"/>
              <a:t>Probleemstelling met hoofd- en deelvragen </a:t>
            </a:r>
          </a:p>
          <a:p>
            <a:r>
              <a:rPr lang="nl-NL" sz="2400" dirty="0" err="1"/>
              <a:t>Onderzoeksbeschrijving</a:t>
            </a:r>
            <a:endParaRPr lang="nl-NL" sz="2400" dirty="0"/>
          </a:p>
          <a:p>
            <a:r>
              <a:rPr lang="nl-NL" sz="2400" dirty="0"/>
              <a:t>Analyse van alle data</a:t>
            </a:r>
          </a:p>
          <a:p>
            <a:r>
              <a:rPr lang="nl-NL" sz="2400" dirty="0"/>
              <a:t>Advies</a:t>
            </a:r>
          </a:p>
          <a:p>
            <a:endParaRPr lang="nl-NL" sz="2400" dirty="0"/>
          </a:p>
          <a:p>
            <a:pPr marL="342900" indent="-342900">
              <a:buFont typeface="+mj-lt"/>
              <a:buAutoNum type="arabicPeriod"/>
            </a:pPr>
            <a:r>
              <a:rPr lang="nl-NL" sz="2400" dirty="0"/>
              <a:t>Bronnen &gt; APA </a:t>
            </a:r>
          </a:p>
          <a:p>
            <a:pPr marL="342900" indent="-342900">
              <a:buFont typeface="+mj-lt"/>
              <a:buAutoNum type="arabicPeriod"/>
            </a:pPr>
            <a:r>
              <a:rPr lang="nl-NL" sz="2400" dirty="0"/>
              <a:t>Bijlagen &gt; bv. Enquêtes en uitkomsten enquêtes, verslagen interviews</a:t>
            </a:r>
          </a:p>
        </p:txBody>
      </p:sp>
      <p:sp>
        <p:nvSpPr>
          <p:cNvPr id="4" name="Tekstvak 3">
            <a:extLst>
              <a:ext uri="{FF2B5EF4-FFF2-40B4-BE49-F238E27FC236}">
                <a16:creationId xmlns:a16="http://schemas.microsoft.com/office/drawing/2014/main" id="{27EE858E-AA9D-7BDD-B956-A2BFF796A9A0}"/>
              </a:ext>
            </a:extLst>
          </p:cNvPr>
          <p:cNvSpPr txBox="1"/>
          <p:nvPr/>
        </p:nvSpPr>
        <p:spPr>
          <a:xfrm>
            <a:off x="6281077" y="1555053"/>
            <a:ext cx="4167963" cy="369332"/>
          </a:xfrm>
          <a:prstGeom prst="rect">
            <a:avLst/>
          </a:prstGeom>
          <a:noFill/>
        </p:spPr>
        <p:txBody>
          <a:bodyPr wrap="square" rtlCol="0">
            <a:spAutoFit/>
          </a:bodyPr>
          <a:lstStyle/>
          <a:p>
            <a:pPr algn="ctr"/>
            <a:r>
              <a:rPr lang="nl-NL" sz="1800" b="0" cap="none" spc="0" dirty="0">
                <a:ln w="0"/>
                <a:solidFill>
                  <a:schemeClr val="accent1"/>
                </a:solidFill>
                <a:effectLst>
                  <a:outerShdw blurRad="38100" dist="25400" dir="5400000" algn="ctr" rotWithShape="0">
                    <a:srgbClr val="6E747A">
                      <a:alpha val="43000"/>
                    </a:srgbClr>
                  </a:outerShdw>
                </a:effectLst>
              </a:rPr>
              <a:t>Zie ook het beoordelingsformulier:</a:t>
            </a:r>
          </a:p>
        </p:txBody>
      </p:sp>
      <p:pic>
        <p:nvPicPr>
          <p:cNvPr id="7" name="Afbeelding 6">
            <a:extLst>
              <a:ext uri="{FF2B5EF4-FFF2-40B4-BE49-F238E27FC236}">
                <a16:creationId xmlns:a16="http://schemas.microsoft.com/office/drawing/2014/main" id="{EF951F7E-F609-8D3D-3CD0-C2B961184A31}"/>
              </a:ext>
            </a:extLst>
          </p:cNvPr>
          <p:cNvPicPr>
            <a:picLocks noChangeAspect="1"/>
          </p:cNvPicPr>
          <p:nvPr/>
        </p:nvPicPr>
        <p:blipFill>
          <a:blip r:embed="rId2"/>
          <a:stretch>
            <a:fillRect/>
          </a:stretch>
        </p:blipFill>
        <p:spPr>
          <a:xfrm>
            <a:off x="6593045" y="2249166"/>
            <a:ext cx="5358324" cy="2359667"/>
          </a:xfrm>
          <a:prstGeom prst="rect">
            <a:avLst/>
          </a:prstGeom>
        </p:spPr>
      </p:pic>
    </p:spTree>
    <p:extLst>
      <p:ext uri="{BB962C8B-B14F-4D97-AF65-F5344CB8AC3E}">
        <p14:creationId xmlns:p14="http://schemas.microsoft.com/office/powerpoint/2010/main" val="386806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C9DF977-7308-35B3-F003-6A7EE5C6CDA7}"/>
              </a:ext>
            </a:extLst>
          </p:cNvPr>
          <p:cNvSpPr txBox="1"/>
          <p:nvPr/>
        </p:nvSpPr>
        <p:spPr>
          <a:xfrm>
            <a:off x="1057619" y="540870"/>
            <a:ext cx="6070294" cy="1261884"/>
          </a:xfrm>
          <a:prstGeom prst="rect">
            <a:avLst/>
          </a:prstGeom>
          <a:noFill/>
        </p:spPr>
        <p:txBody>
          <a:bodyPr wrap="square" rtlCol="0">
            <a:spAutoFit/>
          </a:bodyPr>
          <a:lstStyle/>
          <a:p>
            <a:r>
              <a:rPr lang="nl-NL" sz="2800"/>
              <a:t>Inhoudsopgave</a:t>
            </a:r>
          </a:p>
          <a:p>
            <a:endParaRPr lang="nl-NL" sz="2400"/>
          </a:p>
          <a:p>
            <a:r>
              <a:rPr lang="nl-NL" sz="2400"/>
              <a:t>Werk met deze functie van Word! </a:t>
            </a:r>
          </a:p>
        </p:txBody>
      </p:sp>
      <p:pic>
        <p:nvPicPr>
          <p:cNvPr id="5" name="Afbeelding 4">
            <a:extLst>
              <a:ext uri="{FF2B5EF4-FFF2-40B4-BE49-F238E27FC236}">
                <a16:creationId xmlns:a16="http://schemas.microsoft.com/office/drawing/2014/main" id="{62BF6613-46DB-EAA9-ABBB-DC26BAFF5E81}"/>
              </a:ext>
            </a:extLst>
          </p:cNvPr>
          <p:cNvPicPr>
            <a:picLocks noChangeAspect="1"/>
          </p:cNvPicPr>
          <p:nvPr/>
        </p:nvPicPr>
        <p:blipFill rotWithShape="1">
          <a:blip r:embed="rId2"/>
          <a:srcRect r="26717" b="7791"/>
          <a:stretch/>
        </p:blipFill>
        <p:spPr>
          <a:xfrm>
            <a:off x="1123720" y="2114338"/>
            <a:ext cx="5938092" cy="4202792"/>
          </a:xfrm>
          <a:prstGeom prst="rect">
            <a:avLst/>
          </a:prstGeom>
        </p:spPr>
      </p:pic>
    </p:spTree>
    <p:extLst>
      <p:ext uri="{BB962C8B-B14F-4D97-AF65-F5344CB8AC3E}">
        <p14:creationId xmlns:p14="http://schemas.microsoft.com/office/powerpoint/2010/main" val="246179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6C1A89B-53A9-49AA-8E96-C7D603782577}"/>
              </a:ext>
            </a:extLst>
          </p:cNvPr>
          <p:cNvSpPr txBox="1"/>
          <p:nvPr/>
        </p:nvSpPr>
        <p:spPr>
          <a:xfrm>
            <a:off x="960303" y="885744"/>
            <a:ext cx="10668000" cy="3543984"/>
          </a:xfrm>
          <a:prstGeom prst="rect">
            <a:avLst/>
          </a:prstGeom>
          <a:noFill/>
        </p:spPr>
        <p:txBody>
          <a:bodyPr wrap="square">
            <a:spAutoFit/>
          </a:bodyPr>
          <a:lstStyle/>
          <a:p>
            <a:pPr>
              <a:lnSpc>
                <a:spcPct val="107000"/>
              </a:lnSpc>
              <a:spcBef>
                <a:spcPts val="1500"/>
              </a:spcBef>
              <a:spcAft>
                <a:spcPts val="750"/>
              </a:spcAft>
            </a:pPr>
            <a:r>
              <a:rPr lang="nl-NL" sz="2400" b="1">
                <a:solidFill>
                  <a:srgbClr val="333333"/>
                </a:solidFill>
                <a:effectLst/>
                <a:ea typeface="Times New Roman" panose="02020603050405020304" pitchFamily="18" charset="0"/>
                <a:cs typeface="Calibri" panose="020F0502020204030204" pitchFamily="34" charset="0"/>
              </a:rPr>
              <a:t>Inleiding</a:t>
            </a:r>
            <a:endParaRPr lang="nl-NL" sz="2400">
              <a:effectLst/>
              <a:ea typeface="Calibri" panose="020F0502020204030204" pitchFamily="34" charset="0"/>
              <a:cs typeface="Times New Roman" panose="02020603050405020304" pitchFamily="18" charset="0"/>
            </a:endParaRPr>
          </a:p>
          <a:p>
            <a:pPr>
              <a:lnSpc>
                <a:spcPct val="107000"/>
              </a:lnSpc>
              <a:spcAft>
                <a:spcPts val="750"/>
              </a:spcAft>
            </a:pPr>
            <a:r>
              <a:rPr lang="nl-NL" sz="2400">
                <a:solidFill>
                  <a:srgbClr val="151617"/>
                </a:solidFill>
                <a:effectLst/>
                <a:ea typeface="Times New Roman" panose="02020603050405020304" pitchFamily="18" charset="0"/>
                <a:cs typeface="Calibri" panose="020F0502020204030204" pitchFamily="34" charset="0"/>
              </a:rPr>
              <a:t>In de inleiding van het adviesrapport geef je aan voor wie je schrijft en wat het doel van het adviesrapport is. Ook ga je in op de aanleiding van het rapport. Je geeft aan welk probleem de aanleiding is geweest van dit adviesrapport. Ook behandel je vervolgens je hoofdvraag en de deelvragen. Vergeet ook de leeswijzer niet in dit hoofdstuk; dit is iets anders dan de inhoudsopgave.</a:t>
            </a:r>
          </a:p>
          <a:p>
            <a:pPr>
              <a:lnSpc>
                <a:spcPct val="107000"/>
              </a:lnSpc>
              <a:spcAft>
                <a:spcPts val="750"/>
              </a:spcAft>
            </a:pPr>
            <a:endParaRPr lang="nl-NL" sz="2400">
              <a:solidFill>
                <a:srgbClr val="151617"/>
              </a:solidFill>
              <a:ea typeface="Calibri" panose="020F0502020204030204" pitchFamily="34" charset="0"/>
              <a:cs typeface="Calibri" panose="020F0502020204030204" pitchFamily="34" charset="0"/>
            </a:endParaRPr>
          </a:p>
          <a:p>
            <a:pPr>
              <a:lnSpc>
                <a:spcPct val="107000"/>
              </a:lnSpc>
              <a:spcAft>
                <a:spcPts val="750"/>
              </a:spcAft>
            </a:pPr>
            <a:endParaRPr lang="nl-NL"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88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0948872-800B-7278-3BBD-4A182EF072AC}"/>
              </a:ext>
            </a:extLst>
          </p:cNvPr>
          <p:cNvSpPr txBox="1"/>
          <p:nvPr/>
        </p:nvSpPr>
        <p:spPr>
          <a:xfrm>
            <a:off x="735374" y="807769"/>
            <a:ext cx="10292509" cy="5308313"/>
          </a:xfrm>
          <a:prstGeom prst="rect">
            <a:avLst/>
          </a:prstGeom>
          <a:noFill/>
        </p:spPr>
        <p:txBody>
          <a:bodyPr wrap="square">
            <a:spAutoFit/>
          </a:bodyPr>
          <a:lstStyle/>
          <a:p>
            <a:pPr>
              <a:lnSpc>
                <a:spcPct val="107000"/>
              </a:lnSpc>
              <a:spcBef>
                <a:spcPts val="1500"/>
              </a:spcBef>
              <a:spcAft>
                <a:spcPts val="750"/>
              </a:spcAft>
            </a:pPr>
            <a:r>
              <a:rPr lang="nl-NL" sz="2800" b="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Samenvatting</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In de samenvatting beschrijf je op 1 A4 in ieder geval de volgende info:</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een korte introductie van je opdrachtgever,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de aanleiding van je onderzoek,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de hoofd- en deelvragen,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welk onderzoek je hebt gedaan,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wat de belangrijkste uitkomsten zijn, </a:t>
            </a:r>
          </a:p>
          <a:p>
            <a:pPr marL="285750" indent="-285750">
              <a:lnSpc>
                <a:spcPct val="107000"/>
              </a:lnSpc>
              <a:spcAft>
                <a:spcPts val="750"/>
              </a:spcAft>
              <a:buFont typeface="Arial" panose="020B0604020202020204" pitchFamily="34" charset="0"/>
              <a:buChar char="•"/>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welke scenario’s/oplossingen/voorstellen er zijn om de hoofdvraag te beantwoorden / probleem op te lossen. </a:t>
            </a:r>
          </a:p>
          <a:p>
            <a:pPr>
              <a:lnSpc>
                <a:spcPct val="107000"/>
              </a:lnSpc>
              <a:spcAft>
                <a:spcPts val="750"/>
              </a:spcAft>
            </a:pPr>
            <a:r>
              <a:rPr lang="nl-NL" sz="2400">
                <a:solidFill>
                  <a:srgbClr val="151617"/>
                </a:solidFill>
                <a:effectLst/>
                <a:latin typeface="Calibri" panose="020F0502020204030204" pitchFamily="34" charset="0"/>
                <a:ea typeface="Times New Roman" panose="02020603050405020304" pitchFamily="18" charset="0"/>
                <a:cs typeface="Calibri" panose="020F0502020204030204" pitchFamily="34" charset="0"/>
              </a:rPr>
              <a:t>Vervolgens onderbouw je de keuze van het scenario/oplossing/voorstel wat adviseert aan je opdrachtgever.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50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F66776F-1D99-D7A9-1761-FC1598C85574}"/>
              </a:ext>
            </a:extLst>
          </p:cNvPr>
          <p:cNvSpPr txBox="1"/>
          <p:nvPr/>
        </p:nvSpPr>
        <p:spPr>
          <a:xfrm>
            <a:off x="1220118" y="1099448"/>
            <a:ext cx="9521328" cy="2502608"/>
          </a:xfrm>
          <a:prstGeom prst="rect">
            <a:avLst/>
          </a:prstGeom>
          <a:noFill/>
        </p:spPr>
        <p:txBody>
          <a:bodyPr wrap="square">
            <a:spAutoFit/>
          </a:bodyPr>
          <a:lstStyle/>
          <a:p>
            <a:pPr>
              <a:lnSpc>
                <a:spcPct val="107000"/>
              </a:lnSpc>
              <a:spcAft>
                <a:spcPts val="800"/>
              </a:spcAft>
            </a:pPr>
            <a:r>
              <a:rPr lang="nl-NL" sz="2800" b="1" dirty="0">
                <a:effectLst/>
                <a:ea typeface="Calibri" panose="020F0502020204030204" pitchFamily="34" charset="0"/>
                <a:cs typeface="Times New Roman" panose="02020603050405020304" pitchFamily="18" charset="0"/>
              </a:rPr>
              <a:t>Probleemstelling met hoofd- en deelvragen </a:t>
            </a:r>
          </a:p>
          <a:p>
            <a:r>
              <a:rPr lang="nl-NL" sz="2400" dirty="0">
                <a:effectLst/>
                <a:ea typeface="Calibri" panose="020F0502020204030204" pitchFamily="34" charset="0"/>
                <a:cs typeface="Times New Roman" panose="02020603050405020304" pitchFamily="18" charset="0"/>
              </a:rPr>
              <a:t>Er is een duidelijke omschrijving van het probleem. </a:t>
            </a:r>
          </a:p>
          <a:p>
            <a:r>
              <a:rPr lang="nl-NL" sz="2400" dirty="0">
                <a:effectLst/>
                <a:ea typeface="Calibri" panose="020F0502020204030204" pitchFamily="34" charset="0"/>
                <a:cs typeface="Times New Roman" panose="02020603050405020304" pitchFamily="18" charset="0"/>
              </a:rPr>
              <a:t>Er is 1 hoofdvraag geformuleerd om het probleem te onderzoeken. </a:t>
            </a:r>
          </a:p>
          <a:p>
            <a:r>
              <a:rPr lang="nl-NL" sz="2400" dirty="0">
                <a:effectLst/>
                <a:ea typeface="Calibri" panose="020F0502020204030204" pitchFamily="34" charset="0"/>
                <a:cs typeface="Times New Roman" panose="02020603050405020304" pitchFamily="18" charset="0"/>
              </a:rPr>
              <a:t>Er zijn enkele deelvragen geformuleerd (max </a:t>
            </a:r>
            <a:r>
              <a:rPr lang="nl-NL" sz="2400">
                <a:effectLst/>
                <a:ea typeface="Calibri" panose="020F0502020204030204" pitchFamily="34" charset="0"/>
                <a:cs typeface="Times New Roman" panose="02020603050405020304" pitchFamily="18" charset="0"/>
              </a:rPr>
              <a:t>5 liefst 4) , waarvan er minimaal 1 is gericht op deskresearch, die helpen om de hoofdvraag te beantwoorden. </a:t>
            </a:r>
            <a:endParaRPr lang="nl-NL" sz="2400">
              <a:solidFill>
                <a:srgbClr val="151617"/>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181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5055AB3-A093-DC99-2A24-80CB7EC47454}"/>
              </a:ext>
            </a:extLst>
          </p:cNvPr>
          <p:cNvSpPr txBox="1"/>
          <p:nvPr/>
        </p:nvSpPr>
        <p:spPr>
          <a:xfrm>
            <a:off x="801475" y="677380"/>
            <a:ext cx="10832336" cy="5324535"/>
          </a:xfrm>
          <a:prstGeom prst="rect">
            <a:avLst/>
          </a:prstGeom>
          <a:noFill/>
        </p:spPr>
        <p:txBody>
          <a:bodyPr wrap="square">
            <a:spAutoFit/>
          </a:bodyPr>
          <a:lstStyle/>
          <a:p>
            <a:r>
              <a:rPr lang="nl-NL" sz="2800" b="1"/>
              <a:t>Onderzoek om de hoofdvraag te beantwoorden: </a:t>
            </a:r>
          </a:p>
          <a:p>
            <a:r>
              <a:rPr lang="nl-NL" sz="2400"/>
              <a:t>Er is een onderzoeksopzet gemaakt om de hoofdvraag te beantwoorden. Hierin komt terug: </a:t>
            </a:r>
          </a:p>
          <a:p>
            <a:r>
              <a:rPr lang="nl-NL" sz="2400" i="1"/>
              <a:t>Fieldresearch </a:t>
            </a:r>
          </a:p>
          <a:p>
            <a:pPr marL="342900" indent="-342900">
              <a:buFont typeface="Arial" panose="020B0604020202020204" pitchFamily="34" charset="0"/>
              <a:buChar char="•"/>
            </a:pPr>
            <a:r>
              <a:rPr lang="nl-NL" sz="2400"/>
              <a:t>Er zijn minimaal 2 methoden van fieldresearch gekozen, uitgewerkt en uitgevoerd.  </a:t>
            </a:r>
          </a:p>
          <a:p>
            <a:r>
              <a:rPr lang="nl-NL" sz="2400" i="1"/>
              <a:t>Deskresearch: </a:t>
            </a:r>
          </a:p>
          <a:p>
            <a:pPr marL="342900" indent="-342900">
              <a:buFont typeface="Arial" panose="020B0604020202020204" pitchFamily="34" charset="0"/>
              <a:buChar char="•"/>
            </a:pPr>
            <a:r>
              <a:rPr lang="nl-NL" sz="2400"/>
              <a:t>Er is een stakeholdersanalyse gedaan. Daarbij is beschreven hoe de betrokken stakeholders kunnen worden bereikt</a:t>
            </a:r>
          </a:p>
          <a:p>
            <a:pPr marL="342900" indent="-342900">
              <a:buFont typeface="Arial" panose="020B0604020202020204" pitchFamily="34" charset="0"/>
              <a:buChar char="•"/>
            </a:pPr>
            <a:r>
              <a:rPr lang="nl-NL" sz="2400"/>
              <a:t>Er is een beschrijving van de belangrijkste aspecten van de fysiek en sociale leefbaarheid die een rol spelen in de opdracht. </a:t>
            </a:r>
          </a:p>
          <a:p>
            <a:pPr marL="342900" indent="-342900">
              <a:buFont typeface="Arial" panose="020B0604020202020204" pitchFamily="34" charset="0"/>
              <a:buChar char="•"/>
            </a:pPr>
            <a:r>
              <a:rPr lang="nl-NL" sz="2400"/>
              <a:t>Er zijn relevante gemeentelijke visiestukken verzameld die passend zijn voor de casus. Daarbij is de koppeling met de casus beschreven.</a:t>
            </a:r>
          </a:p>
          <a:p>
            <a:pPr marL="342900" indent="-342900">
              <a:buFont typeface="Arial" panose="020B0604020202020204" pitchFamily="34" charset="0"/>
              <a:buChar char="•"/>
            </a:pPr>
            <a:r>
              <a:rPr lang="nl-NL" sz="2400"/>
              <a:t>Er zijn duurzame trends en ontwikkelingen die van belang zijn voor het aanpakken van de opdracht beschreven en gekoppeld aan de casus. </a:t>
            </a:r>
          </a:p>
        </p:txBody>
      </p:sp>
    </p:spTree>
    <p:extLst>
      <p:ext uri="{BB962C8B-B14F-4D97-AF65-F5344CB8AC3E}">
        <p14:creationId xmlns:p14="http://schemas.microsoft.com/office/powerpoint/2010/main" val="290519259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F20D9-63D3-4A54-9FFA-CCA4EB4913FD}">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F5645C93-12A9-4C4D-BF1F-3F0A4B683FD0}">
  <ds:schemaRefs>
    <ds:schemaRef ds:uri="http://schemas.microsoft.com/sharepoint/v3/contenttype/forms"/>
  </ds:schemaRefs>
</ds:datastoreItem>
</file>

<file path=customXml/itemProps3.xml><?xml version="1.0" encoding="utf-8"?>
<ds:datastoreItem xmlns:ds="http://schemas.openxmlformats.org/officeDocument/2006/customXml" ds:itemID="{D412A1A2-8FD5-49DD-A125-FDE871986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1073</Words>
  <Application>Microsoft Office PowerPoint</Application>
  <PresentationFormat>Breedbeeld</PresentationFormat>
  <Paragraphs>86</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Impact</vt:lpstr>
      <vt:lpstr>1_Kantoorthema</vt:lpstr>
      <vt:lpstr> Workshop over het adviesrapport</vt:lpstr>
      <vt:lpstr>PowerPoint-presentatie</vt:lpstr>
      <vt:lpstr>PowerPoint-presentatie</vt:lpstr>
      <vt:lpstr>Opbouw adviesrapport</vt:lpstr>
      <vt:lpstr>PowerPoint-presentatie</vt:lpstr>
      <vt:lpstr>PowerPoint-presentatie</vt:lpstr>
      <vt:lpstr>PowerPoint-presentatie</vt:lpstr>
      <vt:lpstr>PowerPoint-presentatie</vt:lpstr>
      <vt:lpstr>PowerPoint-presentatie</vt:lpstr>
      <vt:lpstr>PowerPoint-presentatie</vt:lpstr>
      <vt:lpstr>Schrijven van adviesrapport</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over het adviesrapport</dc:title>
  <dc:creator>Pascalle Cup</dc:creator>
  <cp:lastModifiedBy>Stijn Weijermars</cp:lastModifiedBy>
  <cp:revision>1</cp:revision>
  <dcterms:created xsi:type="dcterms:W3CDTF">2022-09-16T09:50:13Z</dcterms:created>
  <dcterms:modified xsi:type="dcterms:W3CDTF">2023-09-05T14:48:38Z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